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5" r:id="rId2"/>
    <p:sldId id="256" r:id="rId3"/>
    <p:sldId id="262"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4F1770B0-36B5-4496-A515-249C563BAF9E}" type="slidenum">
              <a:rPr lang="nl-NL" smtClean="0"/>
              <a:t>‹nr.›</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16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B0370F2-252A-442D-A7C5-FD468FA178B4}" type="datetimeFigureOut">
              <a:rPr lang="nl-NL" smtClean="0"/>
              <a:t>1-3-2021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52757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442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21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3286969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72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0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292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46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327643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1-3-2021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5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B0370F2-252A-442D-A7C5-FD468FA178B4}" type="datetimeFigureOut">
              <a:rPr lang="nl-NL" smtClean="0"/>
              <a:t>1-3-2021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770B0-36B5-4496-A515-249C563BAF9E}" type="slidenum">
              <a:rPr lang="nl-NL" smtClean="0"/>
              <a:t>‹nr.›</a:t>
            </a:fld>
            <a:endParaRPr lang="nl-NL"/>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07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B0370F2-252A-442D-A7C5-FD468FA178B4}" type="datetimeFigureOut">
              <a:rPr lang="nl-NL" smtClean="0"/>
              <a:t>1-3-2021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F1770B0-36B5-4496-A515-249C563BAF9E}" type="slidenum">
              <a:rPr lang="nl-NL" smtClean="0"/>
              <a:t>‹nr.›</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81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B0370F2-252A-442D-A7C5-FD468FA178B4}" type="datetimeFigureOut">
              <a:rPr lang="nl-NL" smtClean="0"/>
              <a:t>1-3-2021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F1770B0-36B5-4496-A515-249C563BAF9E}"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88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370F2-252A-442D-A7C5-FD468FA178B4}" type="datetimeFigureOut">
              <a:rPr lang="nl-NL" smtClean="0"/>
              <a:t>1-3-2021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298260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B0370F2-252A-442D-A7C5-FD468FA178B4}" type="datetimeFigureOut">
              <a:rPr lang="nl-NL" smtClean="0"/>
              <a:t>1-3-2021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770B0-36B5-4496-A515-249C563BAF9E}" type="slidenum">
              <a:rPr lang="nl-NL" smtClean="0"/>
              <a:t>‹nr.›</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602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B0370F2-252A-442D-A7C5-FD468FA178B4}" type="datetimeFigureOut">
              <a:rPr lang="nl-NL" smtClean="0"/>
              <a:t>1-3-2021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400635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0370F2-252A-442D-A7C5-FD468FA178B4}" type="datetimeFigureOut">
              <a:rPr lang="nl-NL" smtClean="0"/>
              <a:t>1-3-2021</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1770B0-36B5-4496-A515-249C563BAF9E}" type="slidenum">
              <a:rPr lang="nl-NL" smtClean="0"/>
              <a:t>‹nr.›</a:t>
            </a:fld>
            <a:endParaRPr lang="nl-NL"/>
          </a:p>
        </p:txBody>
      </p:sp>
    </p:spTree>
    <p:extLst>
      <p:ext uri="{BB962C8B-B14F-4D97-AF65-F5344CB8AC3E}">
        <p14:creationId xmlns:p14="http://schemas.microsoft.com/office/powerpoint/2010/main" val="11372120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zdf.de/kinder/logo/wetter-276.html" TargetMode="External"/><Relationship Id="rId2" Type="http://schemas.openxmlformats.org/officeDocument/2006/relationships/hyperlink" Target="https://www.zdf.de/nachrichten/wetter" TargetMode="External"/><Relationship Id="rId1" Type="http://schemas.openxmlformats.org/officeDocument/2006/relationships/slideLayout" Target="../slideLayouts/slideLayout6.xml"/><Relationship Id="rId6" Type="http://schemas.openxmlformats.org/officeDocument/2006/relationships/hyperlink" Target="https://www.skiamade.com/de/Live-info/Wetter" TargetMode="External"/><Relationship Id="rId5" Type="http://schemas.openxmlformats.org/officeDocument/2006/relationships/hyperlink" Target="https://www.sivakids.de/wetter-kinder/" TargetMode="External"/><Relationship Id="rId4" Type="http://schemas.openxmlformats.org/officeDocument/2006/relationships/hyperlink" Target="https://www.skiinfo.de/oesterreich/wett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E4249-C1D2-43BC-80DF-614EC57F3728}"/>
              </a:ext>
            </a:extLst>
          </p:cNvPr>
          <p:cNvSpPr>
            <a:spLocks noGrp="1"/>
          </p:cNvSpPr>
          <p:nvPr>
            <p:ph type="title"/>
          </p:nvPr>
        </p:nvSpPr>
        <p:spPr/>
        <p:txBody>
          <a:bodyPr>
            <a:normAutofit fontScale="90000"/>
          </a:bodyPr>
          <a:lstStyle/>
          <a:p>
            <a:r>
              <a:rPr lang="nl-NL" dirty="0"/>
              <a:t>Introductie nieuw periodedoel</a:t>
            </a:r>
            <a:br>
              <a:rPr lang="nl-NL" dirty="0"/>
            </a:br>
            <a:r>
              <a:rPr lang="nl-NL" dirty="0"/>
              <a:t>Das Wetterbericht</a:t>
            </a:r>
            <a:endParaRPr lang="de-DE" dirty="0"/>
          </a:p>
        </p:txBody>
      </p:sp>
      <p:sp>
        <p:nvSpPr>
          <p:cNvPr id="3" name="Tekstvak 2">
            <a:extLst>
              <a:ext uri="{FF2B5EF4-FFF2-40B4-BE49-F238E27FC236}">
                <a16:creationId xmlns:a16="http://schemas.microsoft.com/office/drawing/2014/main" id="{DDC0F945-A30D-497A-A556-EE39D12424FB}"/>
              </a:ext>
            </a:extLst>
          </p:cNvPr>
          <p:cNvSpPr txBox="1"/>
          <p:nvPr/>
        </p:nvSpPr>
        <p:spPr>
          <a:xfrm>
            <a:off x="1393794" y="3364637"/>
            <a:ext cx="8851037" cy="1477328"/>
          </a:xfrm>
          <a:prstGeom prst="rect">
            <a:avLst/>
          </a:prstGeom>
          <a:noFill/>
        </p:spPr>
        <p:txBody>
          <a:bodyPr wrap="square" rtlCol="0">
            <a:spAutoFit/>
          </a:bodyPr>
          <a:lstStyle/>
          <a:p>
            <a:r>
              <a:rPr lang="nl-NL" dirty="0"/>
              <a:t>Doel: </a:t>
            </a:r>
            <a:br>
              <a:rPr lang="nl-NL" dirty="0"/>
            </a:br>
            <a:br>
              <a:rPr lang="nl-NL" dirty="0"/>
            </a:br>
            <a:r>
              <a:rPr lang="nl-NL" dirty="0"/>
              <a:t>Aan het einde van dit periodedoel kun je een weerbericht in het Duits ontwerpen en presenteren. Je maakt hierbij gebruik van de woorden en opdrachten die je tijdens de verschillende lessen leert en aangeboden krijgt.  </a:t>
            </a:r>
            <a:endParaRPr lang="de-DE" dirty="0"/>
          </a:p>
        </p:txBody>
      </p:sp>
    </p:spTree>
    <p:extLst>
      <p:ext uri="{BB962C8B-B14F-4D97-AF65-F5344CB8AC3E}">
        <p14:creationId xmlns:p14="http://schemas.microsoft.com/office/powerpoint/2010/main" val="315421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B018DF-03CC-408F-8E50-55317B2737CB}"/>
              </a:ext>
            </a:extLst>
          </p:cNvPr>
          <p:cNvSpPr txBox="1"/>
          <p:nvPr/>
        </p:nvSpPr>
        <p:spPr>
          <a:xfrm>
            <a:off x="1704513" y="1358285"/>
            <a:ext cx="8549196" cy="4287914"/>
          </a:xfrm>
          <a:prstGeom prst="rect">
            <a:avLst/>
          </a:prstGeom>
          <a:noFill/>
        </p:spPr>
        <p:txBody>
          <a:bodyPr wrap="square" rtlCol="0">
            <a:spAutoFit/>
          </a:bodyPr>
          <a:lstStyle/>
          <a:p>
            <a:endParaRPr lang="nl-NL" dirty="0"/>
          </a:p>
        </p:txBody>
      </p:sp>
      <p:sp>
        <p:nvSpPr>
          <p:cNvPr id="6" name="Titel 5">
            <a:extLst>
              <a:ext uri="{FF2B5EF4-FFF2-40B4-BE49-F238E27FC236}">
                <a16:creationId xmlns:a16="http://schemas.microsoft.com/office/drawing/2014/main" id="{1B809B1F-B6F6-4D58-BA17-63A272B5DFFD}"/>
              </a:ext>
            </a:extLst>
          </p:cNvPr>
          <p:cNvSpPr>
            <a:spLocks noGrp="1"/>
          </p:cNvSpPr>
          <p:nvPr>
            <p:ph type="title"/>
          </p:nvPr>
        </p:nvSpPr>
        <p:spPr/>
        <p:txBody>
          <a:bodyPr/>
          <a:lstStyle/>
          <a:p>
            <a:r>
              <a:rPr lang="nl-NL" dirty="0" err="1"/>
              <a:t>Aufgabe</a:t>
            </a:r>
            <a:r>
              <a:rPr lang="nl-NL" dirty="0"/>
              <a:t> Wetterbericht</a:t>
            </a:r>
          </a:p>
        </p:txBody>
      </p:sp>
      <p:sp>
        <p:nvSpPr>
          <p:cNvPr id="7" name="Tekstvak 6">
            <a:extLst>
              <a:ext uri="{FF2B5EF4-FFF2-40B4-BE49-F238E27FC236}">
                <a16:creationId xmlns:a16="http://schemas.microsoft.com/office/drawing/2014/main" id="{23DA2102-C402-427A-A343-F2E59F244199}"/>
              </a:ext>
            </a:extLst>
          </p:cNvPr>
          <p:cNvSpPr txBox="1"/>
          <p:nvPr/>
        </p:nvSpPr>
        <p:spPr>
          <a:xfrm>
            <a:off x="1295402" y="2459115"/>
            <a:ext cx="7529002" cy="5078313"/>
          </a:xfrm>
          <a:prstGeom prst="rect">
            <a:avLst/>
          </a:prstGeom>
          <a:noFill/>
        </p:spPr>
        <p:txBody>
          <a:bodyPr wrap="square" rtlCol="0">
            <a:spAutoFit/>
          </a:bodyPr>
          <a:lstStyle/>
          <a:p>
            <a:r>
              <a:rPr lang="nl-NL" dirty="0" err="1"/>
              <a:t>Wer</a:t>
            </a:r>
            <a:r>
              <a:rPr lang="nl-NL" dirty="0"/>
              <a:t> </a:t>
            </a:r>
            <a:r>
              <a:rPr lang="nl-NL" dirty="0">
                <a:sym typeface="Wingdings" panose="05000000000000000000" pitchFamily="2" charset="2"/>
              </a:rPr>
              <a:t> du</a:t>
            </a:r>
          </a:p>
          <a:p>
            <a:br>
              <a:rPr lang="nl-NL" dirty="0">
                <a:sym typeface="Wingdings" panose="05000000000000000000" pitchFamily="2" charset="2"/>
              </a:rPr>
            </a:br>
            <a:r>
              <a:rPr lang="nl-NL" dirty="0">
                <a:sym typeface="Wingdings" panose="05000000000000000000" pitchFamily="2" charset="2"/>
              </a:rPr>
              <a:t>Was  du </a:t>
            </a:r>
            <a:r>
              <a:rPr lang="nl-NL" dirty="0" err="1">
                <a:sym typeface="Wingdings" panose="05000000000000000000" pitchFamily="2" charset="2"/>
              </a:rPr>
              <a:t>entwirfst</a:t>
            </a:r>
            <a:r>
              <a:rPr lang="nl-NL" dirty="0">
                <a:sym typeface="Wingdings" panose="05000000000000000000" pitchFamily="2" charset="2"/>
              </a:rPr>
              <a:t> </a:t>
            </a:r>
            <a:r>
              <a:rPr lang="nl-NL" dirty="0" err="1">
                <a:sym typeface="Wingdings" panose="05000000000000000000" pitchFamily="2" charset="2"/>
              </a:rPr>
              <a:t>ein</a:t>
            </a:r>
            <a:r>
              <a:rPr lang="nl-NL" dirty="0">
                <a:sym typeface="Wingdings" panose="05000000000000000000" pitchFamily="2" charset="2"/>
              </a:rPr>
              <a:t> Wetterbericht </a:t>
            </a:r>
            <a:r>
              <a:rPr lang="nl-NL" dirty="0" err="1">
                <a:sym typeface="Wingdings" panose="05000000000000000000" pitchFamily="2" charset="2"/>
              </a:rPr>
              <a:t>und</a:t>
            </a:r>
            <a:r>
              <a:rPr lang="nl-NL" dirty="0">
                <a:sym typeface="Wingdings" panose="05000000000000000000" pitchFamily="2" charset="2"/>
              </a:rPr>
              <a:t> </a:t>
            </a:r>
            <a:r>
              <a:rPr lang="nl-NL" dirty="0" err="1">
                <a:sym typeface="Wingdings" panose="05000000000000000000" pitchFamily="2" charset="2"/>
              </a:rPr>
              <a:t>presentierst</a:t>
            </a:r>
            <a:r>
              <a:rPr lang="nl-NL" dirty="0">
                <a:sym typeface="Wingdings" panose="05000000000000000000" pitchFamily="2" charset="2"/>
              </a:rPr>
              <a:t> es</a:t>
            </a:r>
          </a:p>
          <a:p>
            <a:endParaRPr lang="nl-NL" dirty="0">
              <a:sym typeface="Wingdings" panose="05000000000000000000" pitchFamily="2" charset="2"/>
            </a:endParaRPr>
          </a:p>
          <a:p>
            <a:r>
              <a:rPr lang="nl-NL" dirty="0" err="1">
                <a:sym typeface="Wingdings" panose="05000000000000000000" pitchFamily="2" charset="2"/>
              </a:rPr>
              <a:t>Wann</a:t>
            </a:r>
            <a:r>
              <a:rPr lang="nl-NL" dirty="0">
                <a:sym typeface="Wingdings" panose="05000000000000000000" pitchFamily="2" charset="2"/>
              </a:rPr>
              <a:t>  </a:t>
            </a:r>
            <a:r>
              <a:rPr lang="nl-NL" dirty="0" err="1">
                <a:sym typeface="Wingdings" panose="05000000000000000000" pitchFamily="2" charset="2"/>
              </a:rPr>
              <a:t>Freitag</a:t>
            </a:r>
            <a:r>
              <a:rPr lang="nl-NL" dirty="0">
                <a:sym typeface="Wingdings" panose="05000000000000000000" pitchFamily="2" charset="2"/>
              </a:rPr>
              <a:t> 26. </a:t>
            </a:r>
            <a:r>
              <a:rPr lang="nl-NL" dirty="0" err="1">
                <a:sym typeface="Wingdings" panose="05000000000000000000" pitchFamily="2" charset="2"/>
              </a:rPr>
              <a:t>März</a:t>
            </a:r>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Wie  	</a:t>
            </a:r>
            <a:r>
              <a:rPr lang="nl-NL" dirty="0" err="1">
                <a:sym typeface="Wingdings" panose="05000000000000000000" pitchFamily="2" charset="2"/>
              </a:rPr>
              <a:t>Alleine</a:t>
            </a:r>
            <a:r>
              <a:rPr lang="nl-NL" dirty="0">
                <a:sym typeface="Wingdings" panose="05000000000000000000" pitchFamily="2" charset="2"/>
              </a:rPr>
              <a:t> </a:t>
            </a:r>
            <a:r>
              <a:rPr lang="nl-NL" dirty="0" err="1">
                <a:sym typeface="Wingdings" panose="05000000000000000000" pitchFamily="2" charset="2"/>
              </a:rPr>
              <a:t>oder</a:t>
            </a:r>
            <a:r>
              <a:rPr lang="nl-NL" dirty="0">
                <a:sym typeface="Wingdings" panose="05000000000000000000" pitchFamily="2" charset="2"/>
              </a:rPr>
              <a:t> </a:t>
            </a:r>
            <a:r>
              <a:rPr lang="nl-NL" dirty="0" err="1">
                <a:sym typeface="Wingdings" panose="05000000000000000000" pitchFamily="2" charset="2"/>
              </a:rPr>
              <a:t>zu</a:t>
            </a:r>
            <a:r>
              <a:rPr lang="nl-NL" dirty="0">
                <a:sym typeface="Wingdings" panose="05000000000000000000" pitchFamily="2" charset="2"/>
              </a:rPr>
              <a:t> zweit</a:t>
            </a:r>
          </a:p>
          <a:p>
            <a:pPr lvl="2"/>
            <a:r>
              <a:rPr lang="nl-NL" dirty="0">
                <a:sym typeface="Wingdings" panose="05000000000000000000" pitchFamily="2" charset="2"/>
              </a:rPr>
              <a:t>Podcast, Video </a:t>
            </a:r>
            <a:r>
              <a:rPr lang="nl-NL" dirty="0" err="1">
                <a:sym typeface="Wingdings" panose="05000000000000000000" pitchFamily="2" charset="2"/>
              </a:rPr>
              <a:t>oder</a:t>
            </a:r>
            <a:r>
              <a:rPr lang="nl-NL" dirty="0">
                <a:sym typeface="Wingdings" panose="05000000000000000000" pitchFamily="2" charset="2"/>
              </a:rPr>
              <a:t> Presentation. (andere </a:t>
            </a:r>
            <a:r>
              <a:rPr lang="nl-NL" dirty="0" err="1">
                <a:sym typeface="Wingdings" panose="05000000000000000000" pitchFamily="2" charset="2"/>
              </a:rPr>
              <a:t>Ideen</a:t>
            </a:r>
            <a:r>
              <a:rPr lang="nl-NL" dirty="0">
                <a:sym typeface="Wingdings" panose="05000000000000000000" pitchFamily="2" charset="2"/>
              </a:rPr>
              <a:t>???)</a:t>
            </a:r>
          </a:p>
          <a:p>
            <a:r>
              <a:rPr lang="nl-NL" dirty="0">
                <a:sym typeface="Wingdings" panose="05000000000000000000" pitchFamily="2" charset="2"/>
              </a:rPr>
              <a:t>		Wetterbericht Holland</a:t>
            </a:r>
          </a:p>
          <a:p>
            <a:r>
              <a:rPr lang="nl-NL" dirty="0">
                <a:sym typeface="Wingdings" panose="05000000000000000000" pitchFamily="2" charset="2"/>
              </a:rPr>
              <a:t>		Wetterbericht Deutschland 	</a:t>
            </a:r>
          </a:p>
          <a:p>
            <a:r>
              <a:rPr lang="nl-NL" dirty="0">
                <a:sym typeface="Wingdings" panose="05000000000000000000" pitchFamily="2" charset="2"/>
              </a:rPr>
              <a:t>		Wetterbericht </a:t>
            </a:r>
            <a:r>
              <a:rPr lang="nl-NL" dirty="0" err="1"/>
              <a:t>Österreich</a:t>
            </a:r>
            <a:endParaRPr lang="nl-NL" dirty="0"/>
          </a:p>
          <a:p>
            <a:r>
              <a:rPr lang="nl-NL" dirty="0" err="1"/>
              <a:t>Warum</a:t>
            </a:r>
            <a:r>
              <a:rPr lang="nl-NL" dirty="0"/>
              <a:t> </a:t>
            </a:r>
            <a:r>
              <a:rPr lang="nl-NL" dirty="0">
                <a:sym typeface="Wingdings" panose="05000000000000000000" pitchFamily="2" charset="2"/>
              </a:rPr>
              <a:t> du </a:t>
            </a:r>
            <a:r>
              <a:rPr lang="nl-NL" dirty="0" err="1">
                <a:sym typeface="Wingdings" panose="05000000000000000000" pitchFamily="2" charset="2"/>
              </a:rPr>
              <a:t>kannst</a:t>
            </a:r>
            <a:r>
              <a:rPr lang="nl-NL" dirty="0">
                <a:sym typeface="Wingdings" panose="05000000000000000000" pitchFamily="2" charset="2"/>
              </a:rPr>
              <a:t> das Wetter </a:t>
            </a:r>
            <a:r>
              <a:rPr lang="nl-NL" dirty="0" err="1">
                <a:sym typeface="Wingdings" panose="05000000000000000000" pitchFamily="2" charset="2"/>
              </a:rPr>
              <a:t>beschreiben</a:t>
            </a:r>
            <a:r>
              <a:rPr lang="nl-NL" dirty="0">
                <a:sym typeface="Wingdings" panose="05000000000000000000" pitchFamily="2" charset="2"/>
              </a:rPr>
              <a:t> </a:t>
            </a:r>
            <a:r>
              <a:rPr lang="nl-NL" dirty="0" err="1">
                <a:sym typeface="Wingdings" panose="05000000000000000000" pitchFamily="2" charset="2"/>
              </a:rPr>
              <a:t>und</a:t>
            </a:r>
            <a:r>
              <a:rPr lang="nl-NL" dirty="0">
                <a:sym typeface="Wingdings" panose="05000000000000000000" pitchFamily="2" charset="2"/>
              </a:rPr>
              <a:t> </a:t>
            </a:r>
            <a:r>
              <a:rPr lang="nl-NL" dirty="0" err="1">
                <a:sym typeface="Wingdings" panose="05000000000000000000" pitchFamily="2" charset="2"/>
              </a:rPr>
              <a:t>verstehen</a:t>
            </a:r>
            <a:endParaRPr lang="nl-NL" dirty="0">
              <a:sym typeface="Wingdings" panose="05000000000000000000" pitchFamily="2" charset="2"/>
            </a:endParaRPr>
          </a:p>
          <a:p>
            <a:r>
              <a:rPr lang="nl-NL" dirty="0" err="1">
                <a:sym typeface="Wingdings" panose="05000000000000000000" pitchFamily="2" charset="2"/>
              </a:rPr>
              <a:t>Wielange</a:t>
            </a:r>
            <a:r>
              <a:rPr lang="nl-NL" dirty="0">
                <a:sym typeface="Wingdings" panose="05000000000000000000" pitchFamily="2" charset="2"/>
              </a:rPr>
              <a:t>  3-5 Min</a:t>
            </a:r>
          </a:p>
          <a:p>
            <a:endParaRPr lang="nl-NL" dirty="0">
              <a:sym typeface="Wingdings" panose="05000000000000000000" pitchFamily="2" charset="2"/>
            </a:endParaRPr>
          </a:p>
          <a:p>
            <a:br>
              <a:rPr lang="nl-NL" dirty="0">
                <a:sym typeface="Wingdings" panose="05000000000000000000" pitchFamily="2" charset="2"/>
              </a:rPr>
            </a:br>
            <a:br>
              <a:rPr lang="nl-NL" dirty="0">
                <a:sym typeface="Wingdings" panose="05000000000000000000" pitchFamily="2" charset="2"/>
              </a:rPr>
            </a:br>
            <a:br>
              <a:rPr lang="nl-NL" dirty="0">
                <a:sym typeface="Wingdings" panose="05000000000000000000" pitchFamily="2" charset="2"/>
              </a:rPr>
            </a:br>
            <a:endParaRPr lang="nl-NL" dirty="0"/>
          </a:p>
        </p:txBody>
      </p:sp>
      <p:sp>
        <p:nvSpPr>
          <p:cNvPr id="9" name="Tekstballon: ovaal 8">
            <a:extLst>
              <a:ext uri="{FF2B5EF4-FFF2-40B4-BE49-F238E27FC236}">
                <a16:creationId xmlns:a16="http://schemas.microsoft.com/office/drawing/2014/main" id="{C9F1FA03-099A-4610-8796-D7644C1EACB6}"/>
              </a:ext>
            </a:extLst>
          </p:cNvPr>
          <p:cNvSpPr/>
          <p:nvPr/>
        </p:nvSpPr>
        <p:spPr>
          <a:xfrm rot="913269">
            <a:off x="8922796" y="2945484"/>
            <a:ext cx="2165413" cy="190426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err="1">
                <a:sym typeface="Wingdings" panose="05000000000000000000" pitchFamily="2" charset="2"/>
              </a:rPr>
              <a:t>Tipp</a:t>
            </a:r>
            <a:r>
              <a:rPr lang="nl-NL" sz="2000" dirty="0">
                <a:sym typeface="Wingdings" panose="05000000000000000000" pitchFamily="2" charset="2"/>
              </a:rPr>
              <a:t>  </a:t>
            </a:r>
            <a:r>
              <a:rPr lang="nl-NL" sz="2000" dirty="0" err="1">
                <a:sym typeface="Wingdings" panose="05000000000000000000" pitchFamily="2" charset="2"/>
              </a:rPr>
              <a:t>Kreativität</a:t>
            </a:r>
            <a:r>
              <a:rPr lang="nl-NL" sz="2000" dirty="0">
                <a:sym typeface="Wingdings" panose="05000000000000000000" pitchFamily="2" charset="2"/>
              </a:rPr>
              <a:t> </a:t>
            </a:r>
            <a:r>
              <a:rPr lang="nl-NL" sz="2000" dirty="0" err="1">
                <a:sym typeface="Wingdings" panose="05000000000000000000" pitchFamily="2" charset="2"/>
              </a:rPr>
              <a:t>wird</a:t>
            </a:r>
            <a:r>
              <a:rPr lang="nl-NL" sz="2000" dirty="0">
                <a:sym typeface="Wingdings" panose="05000000000000000000" pitchFamily="2" charset="2"/>
              </a:rPr>
              <a:t> </a:t>
            </a:r>
            <a:r>
              <a:rPr lang="nl-NL" sz="2000" dirty="0" err="1">
                <a:sym typeface="Wingdings" panose="05000000000000000000" pitchFamily="2" charset="2"/>
              </a:rPr>
              <a:t>belohnt</a:t>
            </a:r>
            <a:r>
              <a:rPr lang="nl-NL" sz="2000" dirty="0">
                <a:sym typeface="Wingdings" panose="05000000000000000000" pitchFamily="2" charset="2"/>
              </a:rPr>
              <a:t>. </a:t>
            </a:r>
            <a:endParaRPr lang="nl-NL" sz="2000" dirty="0"/>
          </a:p>
        </p:txBody>
      </p:sp>
    </p:spTree>
    <p:extLst>
      <p:ext uri="{BB962C8B-B14F-4D97-AF65-F5344CB8AC3E}">
        <p14:creationId xmlns:p14="http://schemas.microsoft.com/office/powerpoint/2010/main" val="416758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AA5A1-6A12-4AF3-8FF9-C7BEA41E99CD}"/>
              </a:ext>
            </a:extLst>
          </p:cNvPr>
          <p:cNvSpPr>
            <a:spLocks noGrp="1"/>
          </p:cNvSpPr>
          <p:nvPr>
            <p:ph type="title"/>
          </p:nvPr>
        </p:nvSpPr>
        <p:spPr/>
        <p:txBody>
          <a:bodyPr>
            <a:normAutofit/>
          </a:bodyPr>
          <a:lstStyle/>
          <a:p>
            <a:r>
              <a:rPr lang="nl-NL" dirty="0" err="1"/>
              <a:t>Inspiration</a:t>
            </a:r>
            <a:endParaRPr lang="nl-NL" dirty="0"/>
          </a:p>
        </p:txBody>
      </p:sp>
      <p:sp>
        <p:nvSpPr>
          <p:cNvPr id="3" name="Rechthoek 2">
            <a:extLst>
              <a:ext uri="{FF2B5EF4-FFF2-40B4-BE49-F238E27FC236}">
                <a16:creationId xmlns:a16="http://schemas.microsoft.com/office/drawing/2014/main" id="{5346B349-F486-40A7-9FFA-2039E9B78C82}"/>
              </a:ext>
            </a:extLst>
          </p:cNvPr>
          <p:cNvSpPr/>
          <p:nvPr/>
        </p:nvSpPr>
        <p:spPr>
          <a:xfrm>
            <a:off x="1438182" y="2459114"/>
            <a:ext cx="8744505" cy="4862870"/>
          </a:xfrm>
          <a:prstGeom prst="rect">
            <a:avLst/>
          </a:prstGeom>
        </p:spPr>
        <p:txBody>
          <a:bodyPr wrap="square">
            <a:spAutoFit/>
          </a:bodyPr>
          <a:lstStyle/>
          <a:p>
            <a:pPr marL="285750" indent="-285750">
              <a:buFont typeface="Wingdings" panose="05000000000000000000" pitchFamily="2" charset="2"/>
              <a:buChar char="v"/>
            </a:pPr>
            <a:r>
              <a:rPr lang="nl-NL" sz="2000" b="1" dirty="0">
                <a:sym typeface="Wingdings" panose="05000000000000000000" pitchFamily="2" charset="2"/>
                <a:hlinkClick r:id="rId2"/>
              </a:rPr>
              <a:t>Noordhoff </a:t>
            </a:r>
            <a:r>
              <a:rPr lang="nl-NL" sz="2000" b="1" dirty="0" err="1">
                <a:sym typeface="Wingdings" panose="05000000000000000000" pitchFamily="2" charset="2"/>
                <a:hlinkClick r:id="rId2"/>
              </a:rPr>
              <a:t>Kapitel</a:t>
            </a:r>
            <a:r>
              <a:rPr lang="nl-NL" sz="2000" b="1" dirty="0">
                <a:sym typeface="Wingdings" panose="05000000000000000000" pitchFamily="2" charset="2"/>
                <a:hlinkClick r:id="rId2"/>
              </a:rPr>
              <a:t> </a:t>
            </a:r>
            <a:r>
              <a:rPr lang="nl-NL" sz="2000" b="1" dirty="0" err="1">
                <a:sym typeface="Wingdings" panose="05000000000000000000" pitchFamily="2" charset="2"/>
                <a:hlinkClick r:id="rId2"/>
              </a:rPr>
              <a:t>Umgebung</a:t>
            </a:r>
            <a:r>
              <a:rPr lang="nl-NL" sz="2000" dirty="0">
                <a:sym typeface="Wingdings" panose="05000000000000000000" pitchFamily="2" charset="2"/>
                <a:hlinkClick r:id="rId2"/>
              </a:rPr>
              <a:t>, </a:t>
            </a:r>
            <a:r>
              <a:rPr lang="nl-NL" sz="2000" i="1" dirty="0">
                <a:sym typeface="Wingdings" panose="05000000000000000000" pitchFamily="2" charset="2"/>
                <a:hlinkClick r:id="rId2"/>
              </a:rPr>
              <a:t>Wetter </a:t>
            </a:r>
            <a:r>
              <a:rPr lang="nl-NL" sz="2000" i="1" dirty="0" err="1">
                <a:sym typeface="Wingdings" panose="05000000000000000000" pitchFamily="2" charset="2"/>
                <a:hlinkClick r:id="rId2"/>
              </a:rPr>
              <a:t>und</a:t>
            </a:r>
            <a:r>
              <a:rPr lang="nl-NL" sz="2000" i="1" dirty="0">
                <a:sym typeface="Wingdings" panose="05000000000000000000" pitchFamily="2" charset="2"/>
                <a:hlinkClick r:id="rId2"/>
              </a:rPr>
              <a:t> </a:t>
            </a:r>
            <a:r>
              <a:rPr lang="nl-NL" sz="2000" i="1" dirty="0" err="1">
                <a:sym typeface="Wingdings" panose="05000000000000000000" pitchFamily="2" charset="2"/>
                <a:hlinkClick r:id="rId2"/>
              </a:rPr>
              <a:t>Umgebung</a:t>
            </a:r>
            <a:r>
              <a:rPr lang="nl-NL" sz="2000" i="1" dirty="0">
                <a:sym typeface="Wingdings" panose="05000000000000000000" pitchFamily="2" charset="2"/>
                <a:hlinkClick r:id="rId2"/>
              </a:rPr>
              <a:t> (</a:t>
            </a:r>
            <a:r>
              <a:rPr lang="nl-NL" sz="2000" b="1" i="1" dirty="0">
                <a:sym typeface="Wingdings" panose="05000000000000000000" pitchFamily="2" charset="2"/>
                <a:hlinkClick r:id="rId2"/>
              </a:rPr>
              <a:t>F </a:t>
            </a:r>
            <a:r>
              <a:rPr lang="nl-NL" sz="2000" b="1" i="1" dirty="0" err="1">
                <a:sym typeface="Wingdings" panose="05000000000000000000" pitchFamily="2" charset="2"/>
                <a:hlinkClick r:id="rId2"/>
              </a:rPr>
              <a:t>Sprechen</a:t>
            </a:r>
            <a:r>
              <a:rPr lang="nl-NL" sz="2000" i="1" dirty="0">
                <a:sym typeface="Wingdings" panose="05000000000000000000" pitchFamily="2" charset="2"/>
                <a:hlinkClick r:id="rId2"/>
              </a:rPr>
              <a:t>) </a:t>
            </a:r>
            <a:r>
              <a:rPr lang="nl-NL" sz="2000" dirty="0" err="1">
                <a:sym typeface="Wingdings" panose="05000000000000000000" pitchFamily="2" charset="2"/>
                <a:hlinkClick r:id="rId2"/>
              </a:rPr>
              <a:t>Aufgabe</a:t>
            </a:r>
            <a:r>
              <a:rPr lang="nl-NL" sz="2000" dirty="0">
                <a:sym typeface="Wingdings" panose="05000000000000000000" pitchFamily="2" charset="2"/>
                <a:hlinkClick r:id="rId2"/>
              </a:rPr>
              <a:t> 27</a:t>
            </a:r>
          </a:p>
          <a:p>
            <a:endParaRPr lang="nl-NL" sz="2000" dirty="0">
              <a:sym typeface="Wingdings" panose="05000000000000000000" pitchFamily="2" charset="2"/>
              <a:hlinkClick r:id="rId2"/>
            </a:endParaRPr>
          </a:p>
          <a:p>
            <a:pPr marL="285750" indent="-285750">
              <a:buFont typeface="Wingdings" panose="05000000000000000000" pitchFamily="2" charset="2"/>
              <a:buChar char="v"/>
            </a:pPr>
            <a:r>
              <a:rPr lang="nl-NL" sz="2000" b="1" dirty="0" err="1">
                <a:sym typeface="Wingdings" panose="05000000000000000000" pitchFamily="2" charset="2"/>
                <a:hlinkClick r:id="rId2"/>
              </a:rPr>
              <a:t>Webseite</a:t>
            </a:r>
            <a:r>
              <a:rPr lang="nl-NL" sz="2000" b="1" dirty="0">
                <a:sym typeface="Wingdings" panose="05000000000000000000" pitchFamily="2" charset="2"/>
                <a:hlinkClick r:id="rId2"/>
              </a:rPr>
              <a:t> </a:t>
            </a:r>
          </a:p>
          <a:p>
            <a:r>
              <a:rPr lang="nl-NL" sz="2000" dirty="0">
                <a:sym typeface="Wingdings" panose="05000000000000000000" pitchFamily="2" charset="2"/>
                <a:hlinkClick r:id="rId2"/>
              </a:rPr>
              <a:t>https://www.zdf.de/nachrichten/wetter</a:t>
            </a:r>
            <a:endParaRPr lang="nl-NL" sz="2000" dirty="0">
              <a:sym typeface="Wingdings" panose="05000000000000000000" pitchFamily="2" charset="2"/>
            </a:endParaRPr>
          </a:p>
          <a:p>
            <a:endParaRPr lang="nl-NL" sz="2000" dirty="0">
              <a:sym typeface="Wingdings" panose="05000000000000000000" pitchFamily="2" charset="2"/>
            </a:endParaRPr>
          </a:p>
          <a:p>
            <a:r>
              <a:rPr lang="nl-NL" sz="2000" dirty="0">
                <a:sym typeface="Wingdings" panose="05000000000000000000" pitchFamily="2" charset="2"/>
                <a:hlinkClick r:id="rId3"/>
              </a:rPr>
              <a:t>https://www.zdf.de/kinder/logo/wetter-276.html</a:t>
            </a:r>
            <a:endParaRPr lang="nl-NL" sz="2000" dirty="0">
              <a:sym typeface="Wingdings" panose="05000000000000000000" pitchFamily="2" charset="2"/>
            </a:endParaRPr>
          </a:p>
          <a:p>
            <a:endParaRPr lang="nl-NL" sz="2000" dirty="0">
              <a:sym typeface="Wingdings" panose="05000000000000000000" pitchFamily="2" charset="2"/>
            </a:endParaRPr>
          </a:p>
          <a:p>
            <a:r>
              <a:rPr lang="nl-NL" sz="2000" dirty="0">
                <a:sym typeface="Wingdings" panose="05000000000000000000" pitchFamily="2" charset="2"/>
                <a:hlinkClick r:id="rId4"/>
              </a:rPr>
              <a:t>https://www.skiinfo.de/oesterreich/wetter.html</a:t>
            </a:r>
            <a:endParaRPr lang="nl-NL" sz="2000" dirty="0">
              <a:sym typeface="Wingdings" panose="05000000000000000000" pitchFamily="2" charset="2"/>
            </a:endParaRPr>
          </a:p>
          <a:p>
            <a:endParaRPr lang="nl-NL" sz="2000" dirty="0">
              <a:sym typeface="Wingdings" panose="05000000000000000000" pitchFamily="2" charset="2"/>
            </a:endParaRPr>
          </a:p>
          <a:p>
            <a:r>
              <a:rPr lang="nl-NL" sz="2000" dirty="0">
                <a:sym typeface="Wingdings" panose="05000000000000000000" pitchFamily="2" charset="2"/>
                <a:hlinkClick r:id="rId5"/>
              </a:rPr>
              <a:t>https://www.sivakids.de/wetter-kinder/</a:t>
            </a:r>
            <a:endParaRPr lang="nl-NL" sz="2000" dirty="0">
              <a:sym typeface="Wingdings" panose="05000000000000000000" pitchFamily="2" charset="2"/>
            </a:endParaRPr>
          </a:p>
          <a:p>
            <a:endParaRPr lang="nl-NL" sz="2000" dirty="0">
              <a:sym typeface="Wingdings" panose="05000000000000000000" pitchFamily="2" charset="2"/>
            </a:endParaRPr>
          </a:p>
          <a:p>
            <a:r>
              <a:rPr lang="nl-NL" dirty="0">
                <a:sym typeface="Wingdings" panose="05000000000000000000" pitchFamily="2" charset="2"/>
                <a:hlinkClick r:id="rId6"/>
              </a:rPr>
              <a:t>https://www.skiamade.com/de/Live-info/Wetter</a:t>
            </a:r>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p:txBody>
      </p:sp>
    </p:spTree>
    <p:extLst>
      <p:ext uri="{BB962C8B-B14F-4D97-AF65-F5344CB8AC3E}">
        <p14:creationId xmlns:p14="http://schemas.microsoft.com/office/powerpoint/2010/main" val="25249352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TotalTime>
  <Words>196</Words>
  <Application>Microsoft Office PowerPoint</Application>
  <PresentationFormat>Breedbeeld</PresentationFormat>
  <Paragraphs>33</Paragraphs>
  <Slides>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vt:i4>
      </vt:variant>
    </vt:vector>
  </HeadingPairs>
  <TitlesOfParts>
    <vt:vector size="7" baseType="lpstr">
      <vt:lpstr>Arial</vt:lpstr>
      <vt:lpstr>Garamond</vt:lpstr>
      <vt:lpstr>Wingdings</vt:lpstr>
      <vt:lpstr>Organisch</vt:lpstr>
      <vt:lpstr>Introductie nieuw periodedoel Das Wetterbericht</vt:lpstr>
      <vt:lpstr>Aufgabe Wetterbericht</vt:lpstr>
      <vt:lpstr>Inspiration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Louise van der Avoort</dc:creator>
  <cp:lastModifiedBy>Louise van der Avoort</cp:lastModifiedBy>
  <cp:revision>49</cp:revision>
  <dcterms:created xsi:type="dcterms:W3CDTF">2020-11-17T13:37:48Z</dcterms:created>
  <dcterms:modified xsi:type="dcterms:W3CDTF">2021-03-01T22:54:00Z</dcterms:modified>
</cp:coreProperties>
</file>